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16"/>
  </p:handoutMasterIdLst>
  <p:sldIdLst>
    <p:sldId id="838" r:id="rId3"/>
    <p:sldId id="1058" r:id="rId4"/>
    <p:sldId id="977" r:id="rId5"/>
    <p:sldId id="1059" r:id="rId7"/>
    <p:sldId id="1043" r:id="rId8"/>
    <p:sldId id="1070" r:id="rId9"/>
    <p:sldId id="1067" r:id="rId10"/>
    <p:sldId id="1061" r:id="rId11"/>
    <p:sldId id="1066" r:id="rId12"/>
    <p:sldId id="1071" r:id="rId13"/>
    <p:sldId id="1072" r:id="rId14"/>
    <p:sldId id="1035" r:id="rId15"/>
  </p:sldIdLst>
  <p:sldSz cx="12192000" cy="6858000"/>
  <p:notesSz cx="6794500" cy="9906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33CC"/>
    <a:srgbClr val="000000"/>
    <a:srgbClr val="C00000"/>
    <a:srgbClr val="FFFFFF"/>
    <a:srgbClr val="E2492A"/>
    <a:srgbClr val="9D86F2"/>
    <a:srgbClr val="9DB9DB"/>
    <a:srgbClr val="606060"/>
    <a:srgbClr val="6B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510"/>
    <p:restoredTop sz="94660"/>
  </p:normalViewPr>
  <p:slideViewPr>
    <p:cSldViewPr showGuides="1">
      <p:cViewPr>
        <p:scale>
          <a:sx n="94" d="100"/>
          <a:sy n="94" d="100"/>
        </p:scale>
        <p:origin x="0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784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48" d="100"/>
        <a:sy n="48" d="100"/>
      </p:scale>
      <p:origin x="0" y="-37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indent="0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1200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indent="0" algn="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120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indent="0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fontAlgn="base" hangingPunct="1"/>
            <a:fld id="{9A0DB2DC-4C9A-4742-B13C-FB6460FD3503}" type="slidenum">
              <a:rPr lang="en-US" altLang="zh-CN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indent="0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120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indent="0" algn="r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120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indent="0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120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fontAlgn="base" hangingPunct="1"/>
            <a:fld id="{9A0DB2DC-4C9A-4742-B13C-FB6460FD3503}" type="slidenum">
              <a:rPr lang="en-US" altLang="zh-CN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en-US" altLang="zh-CN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2EDC1232-2C92-4F27-BE94-05790A74A1F0}" type="slidenum">
              <a:rPr lang="zh-CN" altLang="en-US" sz="1200" smtClean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smtClean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6376" y="5085185"/>
            <a:ext cx="12208375" cy="1772816"/>
          </a:xfrm>
          <a:solidFill>
            <a:srgbClr val="FFFFFF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376" y="1842645"/>
            <a:ext cx="12208375" cy="3240360"/>
          </a:xfrm>
          <a:solidFill>
            <a:srgbClr val="002060"/>
          </a:solidFill>
          <a:ln>
            <a:noFill/>
          </a:ln>
        </p:spPr>
        <p:txBody>
          <a:bodyPr anchor="ctr"/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88640"/>
            <a:ext cx="1440160" cy="1501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39741"/>
            <a:ext cx="12192000" cy="1325563"/>
          </a:xfr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4839741"/>
          </a:xfrm>
        </p:spPr>
        <p:txBody>
          <a:bodyPr anchor="ctr"/>
          <a:lstStyle>
            <a:lvl1pPr algn="ctr">
              <a:defRPr/>
            </a:lvl1pPr>
          </a:lstStyle>
          <a:p>
            <a:endParaRPr kumimoji="1" lang="zh-CN" altLang="en-US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1"/>
          </p:nvPr>
        </p:nvSpPr>
        <p:spPr>
          <a:xfrm>
            <a:off x="0" y="6165304"/>
            <a:ext cx="12192000" cy="692696"/>
          </a:xfrm>
        </p:spPr>
        <p:txBody>
          <a:bodyPr anchor="t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4511824" cy="5229201"/>
          </a:xfrm>
          <a:noFill/>
        </p:spPr>
        <p:txBody>
          <a:bodyPr anchor="ctr"/>
          <a:lstStyle>
            <a:lvl1pPr algn="ctr">
              <a:defRPr>
                <a:solidFill>
                  <a:srgbClr val="002060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1"/>
          </p:nvPr>
        </p:nvSpPr>
        <p:spPr>
          <a:xfrm>
            <a:off x="0" y="5229200"/>
            <a:ext cx="12192000" cy="1628800"/>
          </a:xfrm>
          <a:solidFill>
            <a:schemeClr val="tx1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quarter" idx="12"/>
          </p:nvPr>
        </p:nvSpPr>
        <p:spPr>
          <a:xfrm>
            <a:off x="4511675" y="1"/>
            <a:ext cx="7680325" cy="5229200"/>
          </a:xfrm>
        </p:spPr>
        <p:txBody>
          <a:bodyPr anchor="ctr"/>
          <a:lstStyle>
            <a:lvl1pPr algn="ctr">
              <a:lnSpc>
                <a:spcPct val="100000"/>
              </a:lnSpc>
              <a:defRPr/>
            </a:lvl1pPr>
          </a:lstStyle>
          <a:p>
            <a:pPr lvl="0"/>
            <a:r>
              <a:rPr kumimoji="1" lang="zh-CN" altLang="en-US" dirty="0" smtClean="0"/>
              <a:t>单击此处编辑母版文本样式</a:t>
            </a:r>
            <a:endParaRPr kumimoji="1"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72488" y="0"/>
            <a:ext cx="3719512" cy="3429000"/>
          </a:xfrm>
          <a:ln>
            <a:solidFill>
              <a:srgbClr val="002060"/>
            </a:solidFill>
          </a:ln>
        </p:spPr>
        <p:txBody>
          <a:bodyPr vert="horz" anchor="ctr"/>
          <a:lstStyle>
            <a:lvl1pPr algn="ctr">
              <a:lnSpc>
                <a:spcPct val="114000"/>
              </a:lnSpc>
              <a:defRPr>
                <a:solidFill>
                  <a:srgbClr val="002060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263352" y="332656"/>
            <a:ext cx="7848872" cy="6192688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zh-CN" altLang="en-US" dirty="0" smtClean="0"/>
              <a:t>单击此处编辑母版文本样式</a:t>
            </a:r>
            <a:endParaRPr kumimoji="1" lang="zh-CN" altLang="en-US" dirty="0" smtClean="0"/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1"/>
          </p:nvPr>
        </p:nvSpPr>
        <p:spPr>
          <a:xfrm>
            <a:off x="8472488" y="3429000"/>
            <a:ext cx="3719512" cy="3429000"/>
          </a:xfrm>
          <a:solidFill>
            <a:srgbClr val="002060"/>
          </a:solidFill>
          <a:ln>
            <a:solidFill>
              <a:srgbClr val="002060"/>
            </a:solidFill>
          </a:ln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zh-CN" altLang="en-US" dirty="0" smtClean="0"/>
              <a:t>单击此处编辑母版文本样式</a:t>
            </a:r>
            <a:endParaRPr kumimoji="1"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线连接符 4"/>
          <p:cNvCxnSpPr/>
          <p:nvPr userDrawn="1"/>
        </p:nvCxnSpPr>
        <p:spPr>
          <a:xfrm>
            <a:off x="1415480" y="836712"/>
            <a:ext cx="1077652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1416050" y="969963"/>
            <a:ext cx="10440988" cy="5204589"/>
          </a:xfrm>
        </p:spPr>
        <p:txBody>
          <a:bodyPr/>
          <a:lstStyle/>
          <a:p>
            <a:pPr lvl="0"/>
            <a:r>
              <a:rPr kumimoji="1" lang="zh-CN" altLang="en-US" dirty="0" smtClean="0"/>
              <a:t>单击此处编辑母版文本样式</a:t>
            </a:r>
            <a:endParaRPr kumimoji="1" lang="zh-CN" alt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8761"/>
          </a:xfrm>
          <a:solidFill>
            <a:schemeClr val="tx1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10"/>
          </p:nvPr>
        </p:nvSpPr>
        <p:spPr>
          <a:xfrm>
            <a:off x="5591944" y="1556792"/>
            <a:ext cx="6120680" cy="496855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kumimoji="1" lang="zh-CN" altLang="en-US" dirty="0" smtClean="0"/>
              <a:t>单击此处编辑母版文本样式</a:t>
            </a:r>
            <a:endParaRPr kumimoji="1" lang="zh-CN" altLang="en-US" dirty="0" smtClean="0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0" y="1268761"/>
            <a:ext cx="5159375" cy="5589239"/>
          </a:xfrm>
        </p:spPr>
        <p:txBody>
          <a:bodyPr anchor="ctr"/>
          <a:lstStyle>
            <a:lvl1pPr algn="ctr">
              <a:defRPr/>
            </a:lvl1pPr>
          </a:lstStyle>
          <a:p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/>
          </p:nvPr>
        </p:nvSpPr>
        <p:spPr>
          <a:xfrm>
            <a:off x="1415480" y="0"/>
            <a:ext cx="10776520" cy="1196751"/>
          </a:xfrm>
          <a:solidFill>
            <a:srgbClr val="00206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sp>
        <p:nvSpPr>
          <p:cNvPr id="12" name="内容占位符 11"/>
          <p:cNvSpPr>
            <a:spLocks noGrp="1"/>
          </p:cNvSpPr>
          <p:nvPr>
            <p:ph sz="quarter" idx="10"/>
          </p:nvPr>
        </p:nvSpPr>
        <p:spPr>
          <a:xfrm>
            <a:off x="1415480" y="1340768"/>
            <a:ext cx="10297095" cy="4833784"/>
          </a:xfrm>
        </p:spPr>
        <p:txBody>
          <a:bodyPr/>
          <a:lstStyle/>
          <a:p>
            <a:pPr lvl="0"/>
            <a:r>
              <a:rPr kumimoji="1" lang="zh-CN" altLang="en-US" smtClean="0"/>
              <a:t>单击此处编辑母版文本样式</a:t>
            </a:r>
            <a:endParaRPr kumimoji="1" lang="zh-CN" altLang="en-US" smtClean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15480" cy="1475713"/>
          </a:xfrm>
          <a:prstGeom prst="rect">
            <a:avLst/>
          </a:prstGeom>
        </p:spPr>
      </p:pic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59834" y="0"/>
            <a:ext cx="336551" cy="90805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359833" y="908050"/>
            <a:ext cx="436880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60363" y="1052513"/>
            <a:ext cx="4368800" cy="5470525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4800"/>
            </a:lvl1pPr>
          </a:lstStyle>
          <a:p>
            <a:pPr lvl="0"/>
            <a:r>
              <a:rPr kumimoji="1" lang="zh-CN" altLang="en-US" dirty="0" smtClean="0"/>
              <a:t>单击此处编辑母版</a:t>
            </a:r>
            <a:r>
              <a:rPr kumimoji="1" lang="zh-CN" altLang="en-US" smtClean="0"/>
              <a:t>文本样式</a:t>
            </a:r>
            <a:endParaRPr kumimoji="1" lang="zh-CN" altLang="en-US" dirty="0" smtClean="0"/>
          </a:p>
        </p:txBody>
      </p:sp>
      <p:sp>
        <p:nvSpPr>
          <p:cNvPr id="5" name="图片占位符 4"/>
          <p:cNvSpPr>
            <a:spLocks noGrp="1"/>
          </p:cNvSpPr>
          <p:nvPr>
            <p:ph type="pic" sz="quarter" idx="11"/>
          </p:nvPr>
        </p:nvSpPr>
        <p:spPr>
          <a:xfrm>
            <a:off x="5087888" y="0"/>
            <a:ext cx="7104112" cy="6858000"/>
          </a:xfrm>
        </p:spPr>
        <p:txBody>
          <a:bodyPr anchor="ctr"/>
          <a:lstStyle>
            <a:lvl1pPr algn="ctr">
              <a:defRPr/>
            </a:lvl1pPr>
          </a:lstStyle>
          <a:p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线连接符 4"/>
          <p:cNvCxnSpPr/>
          <p:nvPr userDrawn="1"/>
        </p:nvCxnSpPr>
        <p:spPr>
          <a:xfrm>
            <a:off x="1415480" y="836712"/>
            <a:ext cx="1077652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6096000" cy="6858000"/>
          </a:xfrm>
        </p:spPr>
        <p:txBody>
          <a:bodyPr anchor="ctr">
            <a:normAutofit/>
          </a:bodyPr>
          <a:lstStyle>
            <a:lvl1pPr algn="ctr">
              <a:defRPr sz="7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 smtClean="0"/>
              <a:t>单击此处编辑母版</a:t>
            </a:r>
            <a:r>
              <a:rPr kumimoji="1" lang="zh-CN" altLang="en-US" smtClean="0"/>
              <a:t>文本样式</a:t>
            </a:r>
            <a:endParaRPr kumimoji="1" lang="zh-CN" altLang="en-US" dirty="0" smtClean="0"/>
          </a:p>
        </p:txBody>
      </p:sp>
      <p:sp>
        <p:nvSpPr>
          <p:cNvPr id="5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6096000" y="0"/>
            <a:ext cx="6096000" cy="6858000"/>
          </a:xfrm>
          <a:solidFill>
            <a:schemeClr val="tx1"/>
          </a:solidFill>
        </p:spPr>
        <p:txBody>
          <a:bodyPr anchor="ctr">
            <a:normAutofit/>
          </a:bodyPr>
          <a:lstStyle>
            <a:lvl1pPr algn="ctr">
              <a:defRPr sz="7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defRPr>
            </a:lvl1pPr>
          </a:lstStyle>
          <a:p>
            <a:pPr lvl="0"/>
            <a:r>
              <a:rPr kumimoji="1" lang="zh-CN" altLang="en-US" dirty="0" smtClean="0"/>
              <a:t>单击此处编辑母版</a:t>
            </a:r>
            <a:r>
              <a:rPr kumimoji="1" lang="zh-CN" altLang="en-US" smtClean="0"/>
              <a:t>文本样式</a:t>
            </a:r>
            <a:endParaRPr kumimoji="1" lang="zh-CN" altLang="en-US" dirty="0" smtClean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581127"/>
          </a:xfrm>
          <a:solidFill>
            <a:srgbClr val="002060"/>
          </a:solidFill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013176"/>
            <a:ext cx="1440160" cy="1501443"/>
          </a:xfrm>
          <a:prstGeom prst="rect">
            <a:avLst/>
          </a:prstGeom>
        </p:spPr>
      </p:pic>
      <p:sp>
        <p:nvSpPr>
          <p:cNvPr id="6" name="内容占位符 5"/>
          <p:cNvSpPr>
            <a:spLocks noGrp="1"/>
          </p:cNvSpPr>
          <p:nvPr>
            <p:ph sz="quarter" idx="10"/>
          </p:nvPr>
        </p:nvSpPr>
        <p:spPr>
          <a:xfrm>
            <a:off x="1919288" y="4797152"/>
            <a:ext cx="10272712" cy="2060848"/>
          </a:xfrm>
        </p:spPr>
        <p:txBody>
          <a:bodyPr/>
          <a:lstStyle/>
          <a:p>
            <a:pPr lvl="0"/>
            <a:r>
              <a:rPr kumimoji="1" lang="zh-CN" altLang="en-US" dirty="0" smtClean="0"/>
              <a:t>单击此处编辑母版</a:t>
            </a:r>
            <a:r>
              <a:rPr kumimoji="1" lang="zh-CN" altLang="en-US" smtClean="0"/>
              <a:t>文本样式</a:t>
            </a:r>
            <a:endParaRPr kumimoji="1" lang="zh-CN" alt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第一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15"/>
          <p:cNvSpPr txBox="1"/>
          <p:nvPr/>
        </p:nvSpPr>
        <p:spPr>
          <a:xfrm>
            <a:off x="11089217" y="6184900"/>
            <a:ext cx="836930" cy="3371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vl="0" indent="0"/>
            <a:r>
              <a:rPr lang="en-US" altLang="zh-CN" sz="1600" dirty="0">
                <a:solidFill>
                  <a:srgbClr val="BFBFB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—  </a:t>
            </a:r>
            <a:fld id="{9A0DB2DC-4C9A-4742-B13C-FB6460FD3503}" type="slidenum">
              <a:rPr lang="zh-CN" altLang="en-US" sz="1600" dirty="0">
                <a:solidFill>
                  <a:srgbClr val="BFBFBF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r>
              <a:rPr lang="zh-CN" altLang="en-US" sz="1600" dirty="0">
                <a:solidFill>
                  <a:srgbClr val="BFBFB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1600" dirty="0">
                <a:solidFill>
                  <a:srgbClr val="BFBFB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—</a:t>
            </a:r>
            <a:r>
              <a:rPr lang="zh-CN" altLang="en-US" sz="1600" dirty="0">
                <a:solidFill>
                  <a:srgbClr val="BFBFB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endParaRPr lang="zh-CN" altLang="en-US" sz="1600" dirty="0">
              <a:solidFill>
                <a:srgbClr val="BFBFB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16051" y="0"/>
            <a:ext cx="10775951" cy="11247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15480" cy="1475713"/>
          </a:xfrm>
          <a:prstGeom prst="rect">
            <a:avLst/>
          </a:prstGeom>
        </p:spPr>
      </p:pic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496" y="1988840"/>
            <a:ext cx="3240360" cy="2880320"/>
          </a:xfrm>
        </p:spPr>
        <p:txBody>
          <a:bodyPr anchor="ctr">
            <a:noAutofit/>
          </a:bodyPr>
          <a:lstStyle>
            <a:lvl1pPr algn="ctr">
              <a:defRPr sz="8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4806443" y="1988840"/>
            <a:ext cx="7392144" cy="288032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-2976" y="1988840"/>
            <a:ext cx="1555885" cy="288032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4719" y="2204864"/>
            <a:ext cx="6987208" cy="2448272"/>
          </a:xfr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6" y="467158"/>
            <a:ext cx="1440160" cy="1501443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480" y="433172"/>
            <a:ext cx="10297144" cy="853974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5480" y="1645383"/>
            <a:ext cx="10297144" cy="4879961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cxnSp>
        <p:nvCxnSpPr>
          <p:cNvPr id="9" name="直线连接符 8"/>
          <p:cNvCxnSpPr/>
          <p:nvPr userDrawn="1"/>
        </p:nvCxnSpPr>
        <p:spPr>
          <a:xfrm>
            <a:off x="1415480" y="1466264"/>
            <a:ext cx="1077652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15480" cy="1475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480" y="970529"/>
            <a:ext cx="10297144" cy="855096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5480" y="1825625"/>
            <a:ext cx="4968552" cy="4699718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2064" y="1825624"/>
            <a:ext cx="5040560" cy="469971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cxnSp>
        <p:nvCxnSpPr>
          <p:cNvPr id="9" name="直线连接符 8"/>
          <p:cNvCxnSpPr/>
          <p:nvPr userDrawn="1"/>
        </p:nvCxnSpPr>
        <p:spPr>
          <a:xfrm>
            <a:off x="1415480" y="836712"/>
            <a:ext cx="1077652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15480" cy="1475713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1839" y="970529"/>
            <a:ext cx="6160785" cy="52040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5480" y="2351676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cxnSp>
        <p:nvCxnSpPr>
          <p:cNvPr id="9" name="直线连接符 8"/>
          <p:cNvCxnSpPr/>
          <p:nvPr userDrawn="1"/>
        </p:nvCxnSpPr>
        <p:spPr>
          <a:xfrm>
            <a:off x="1415480" y="836712"/>
            <a:ext cx="1077652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15480" y="970529"/>
            <a:ext cx="3932237" cy="1381147"/>
          </a:xfr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15480" cy="1475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480" y="980728"/>
            <a:ext cx="10297144" cy="87429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cxnSp>
        <p:nvCxnSpPr>
          <p:cNvPr id="7" name="直线连接符 6"/>
          <p:cNvCxnSpPr/>
          <p:nvPr userDrawn="1"/>
        </p:nvCxnSpPr>
        <p:spPr>
          <a:xfrm>
            <a:off x="1415480" y="836712"/>
            <a:ext cx="10776520" cy="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15480" cy="1475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960096" y="1"/>
            <a:ext cx="5231904" cy="68580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3352" y="2420888"/>
            <a:ext cx="6480720" cy="4104456"/>
          </a:xfrm>
        </p:spPr>
        <p:txBody>
          <a:bodyPr>
            <a:normAutofit/>
          </a:bodyPr>
          <a:lstStyle>
            <a:lvl1pPr marL="0" indent="0" algn="r">
              <a:buNone/>
              <a:defRPr sz="2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2117" y="1201852"/>
            <a:ext cx="6471955" cy="1219036"/>
          </a:xfrm>
        </p:spPr>
        <p:txBody>
          <a:bodyPr>
            <a:noAutofit/>
          </a:bodyPr>
          <a:lstStyle>
            <a:lvl1pPr algn="r">
              <a:defRPr sz="6000">
                <a:solidFill>
                  <a:srgbClr val="002060"/>
                </a:solidFill>
              </a:defRPr>
            </a:lvl1pPr>
          </a:lstStyle>
          <a:p>
            <a:r>
              <a:rPr kumimoji="1" lang="zh-CN" altLang="en-US" dirty="0" smtClean="0"/>
              <a:t>单击此处编辑母版标题样式</a:t>
            </a:r>
            <a:endParaRPr kumimoji="1"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15480" cy="1475713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</a:t>
            </a:r>
            <a:r>
              <a:rPr lang="zh-CN" altLang="en-US" smtClean="0"/>
              <a:t>文本样式</a:t>
            </a:r>
            <a:endParaRPr lang="zh-CN" alt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微软雅黑" panose="020B0503020204020204" charset="-122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华文楷体" panose="02010600040101010101" charset="-122"/>
          <a:ea typeface="华文楷体" panose="02010600040101010101" charset="-122"/>
          <a:cs typeface="华文楷体" panose="02010600040101010101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hyperlink" Target="&#39318;&#26465;&#8212;&#8212;&#21518;&#36164;&#36136;&#31649;&#29702;&#26102;&#20195;&#29289;&#19994;&#26381;&#21153;&#20225;&#19994;&#21457;&#23637;&#30340;&#20960;&#28857;&#39044;&#27979;&#65288;20170326&#65289;.doc" TargetMode="External"/><Relationship Id="rId3" Type="http://schemas.openxmlformats.org/officeDocument/2006/relationships/hyperlink" Target="&#22791;&#35838;&#36164;&#26009;\8&#12289;20171221&#20013;&#29289;&#27861;&#24459;&#65306;&#35299;&#35835;&#12298;&#20303;&#25151;&#22478;&#20065;&#24314;&#35774;&#37096;&#21150;&#20844;&#21381;&#20851;&#20110;&#20570;&#22909;&#21462;&#28040;&#29289;&#19994;&#26381;&#21153;&#20225;&#19994;&#36164;&#36136;&#26680;&#23450;&#30456;&#20851;&#24037;&#20316;&#30340;&#36890;&#30693;&#12299;&#65288;&#24314;&#25151;&#21150;&#12304;2017&#12305;75&#21495;&#65289;.doc" TargetMode="External"/><Relationship Id="rId2" Type="http://schemas.openxmlformats.org/officeDocument/2006/relationships/hyperlink" Target="&#22791;&#35838;&#36164;&#26009;\7&#12289;&#29289;&#19994;&#31649;&#29702;&#26465;&#20363;&#65288;&#22269;&#21153;&#38498;&#20196;&#31532;504&#21495;&#65289;.doc" TargetMode="External"/><Relationship Id="rId1" Type="http://schemas.openxmlformats.org/officeDocument/2006/relationships/hyperlink" Target="&#22791;&#35838;&#36164;&#26009;\6&#12289;&#20405;&#26435;&#36131;&#20219;&#27861;&#65288;&#20154;&#22823;&#24120;&#22996;&#20250;&#65289;.doc" TargetMode="Externa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hyperlink" Target="&#22791;&#35838;&#36164;&#26009;\&#21414;&#38376;&#24066;&#29289;&#19994;&#31649;&#29702;&#33509;&#24178;&#35268;&#23450;&#23454;&#26045;&#32454;&#21017;&#65288;2015&#24180;&#65289;.doc" TargetMode="External"/><Relationship Id="rId8" Type="http://schemas.openxmlformats.org/officeDocument/2006/relationships/hyperlink" Target="&#22791;&#35838;&#36164;&#26009;\&#21414;&#38376;&#24066;&#29289;&#19994;&#31649;&#29702;&#33509;&#24178;&#35268;&#23450;&#65288;2011&#24180;&#65289;.doc" TargetMode="External"/><Relationship Id="rId7" Type="http://schemas.openxmlformats.org/officeDocument/2006/relationships/hyperlink" Target="&#22791;&#35838;&#36164;&#26009;\11&#12289;&#20445;&#23433;&#26381;&#21153;&#31649;&#29702;&#26465;&#20363;&#65288;&#20013;&#21326;&#20154;&#27665;&#20849;&#21644;&#22269;&#22269;&#23478;&#38498;&#20196;564&#21495;&#65289;.doc" TargetMode="External"/><Relationship Id="rId6" Type="http://schemas.openxmlformats.org/officeDocument/2006/relationships/hyperlink" Target="&#22791;&#35838;&#36164;&#26009;\&#20303;&#23429;&#29289;&#19994;&#28040;&#38450;&#23433;&#20840;&#31649;&#29702;.pdf" TargetMode="External"/><Relationship Id="rId5" Type="http://schemas.openxmlformats.org/officeDocument/2006/relationships/hyperlink" Target="&#22791;&#35838;&#36164;&#26009;\&#38468;&#20214;2&#65306;&#29289;&#19994;&#34892;&#19994;&#23433;&#20840;&#29983;&#20135;&#19987;&#39033;&#26816;&#26597;&#34920;(1).pdf" TargetMode="External"/><Relationship Id="rId4" Type="http://schemas.openxmlformats.org/officeDocument/2006/relationships/hyperlink" Target="&#22791;&#35838;&#36164;&#26009;\&#38468;&#20214;1&#65306;&#29289;&#19994;&#20225;&#19994;&#23433;&#20840;&#29983;&#20135;&#33258;&#26597;&#34920;(1).pdf" TargetMode="External"/><Relationship Id="rId3" Type="http://schemas.openxmlformats.org/officeDocument/2006/relationships/hyperlink" Target="&#22791;&#35838;&#36164;&#26009;\&#29289;&#19994;&#31649;&#29702;&#23433;&#20840;&#29983;&#20135;&#30456;&#20851;&#20316;&#19994;&#35777;&#20070;.docx" TargetMode="External"/><Relationship Id="rId2" Type="http://schemas.openxmlformats.org/officeDocument/2006/relationships/hyperlink" Target="&#22791;&#35838;&#36164;&#26009;\&#22269;&#21153;&#38498;&#21150;&#20844;&#21381;&#20851;&#20110;&#25512;&#24191;&#38543;&#26426;&#25277;&#26597;&#35268;&#33539;&#20107;&#20013;&#20107;&#21518;&#30417;&#31649;&#30340;&#36890;&#30693;&#65288;20150729&#65289;.doc" TargetMode="External"/><Relationship Id="rId10" Type="http://schemas.openxmlformats.org/officeDocument/2006/relationships/slideLayout" Target="../slideLayouts/slideLayout4.xml"/><Relationship Id="rId1" Type="http://schemas.openxmlformats.org/officeDocument/2006/relationships/hyperlink" Target="&#22791;&#35838;&#36164;&#26009;\&#20851;&#20110;&#29289;&#19994;&#26381;&#21153;&#24066;&#22330;&#30417;&#31649;&#26041;&#21521;&#30340;&#20960;&#28857;&#39044;&#27979;.doc" TargetMode="Externa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hyperlink" Target="&#22791;&#35838;&#36164;&#26009;\9&#12289;&#21830;&#21153;&#37096;&#20851;&#20110;&#36827;&#19968;&#27493;&#20570;&#22909;&#34892;&#19994;&#20449;&#29992;&#35780;&#20215;&#24037;&#20316;&#30340;&#24847;&#35265;.doc" TargetMode="External"/><Relationship Id="rId4" Type="http://schemas.openxmlformats.org/officeDocument/2006/relationships/hyperlink" Target="&#22791;&#35838;&#36164;&#26009;\10&#12289;&#20851;&#20110;&#25512;&#36827;&#34892;&#19994;&#21327;&#20250;&#21830;&#20250;&#35802;&#20449;&#33258;&#24459;&#24314;&#35774;&#24037;&#20316;&#30340;&#24847;&#35265;.doc" TargetMode="External"/><Relationship Id="rId3" Type="http://schemas.openxmlformats.org/officeDocument/2006/relationships/hyperlink" Target="&#22791;&#35838;&#36164;&#26009;\&#31119;&#24314;&#30465;&#29289;&#19994;&#26381;&#21153;&#20225;&#19994;&#20449;&#29992;&#32508;&#21512;&#35780;&#20215;&#21150;&#27861;&#65288;&#35797;&#34892;&#65289;.doc" TargetMode="External"/><Relationship Id="rId2" Type="http://schemas.openxmlformats.org/officeDocument/2006/relationships/hyperlink" Target="&#22791;&#35838;&#36164;&#26009;\&#20851;&#20110;&#23545;&#25151;&#22320;&#20135;&#39046;&#22495;&#30456;&#20851;&#22833;&#20449;&#36131;&#20219;&#20027;&#20307;&#23454;&#26045;&#32852;&#21512;&#24809;&#25106;&#30340;&#21512;&#20316;&#22791;&#24536;&#24405;.doc" TargetMode="External"/><Relationship Id="rId1" Type="http://schemas.openxmlformats.org/officeDocument/2006/relationships/hyperlink" Target="&#22791;&#35838;&#36164;&#26009;\&#20851;&#20110;&#21360;&#21457;&#12298;&#20851;&#20110;&#23545;&#25151;&#22320;&#20135;&#39046;&#22495;&#30456;&#20851;&#22833;&#20449;&#36131;&#20219;&#20027;&#20307;&#23454;&#26045;&#32852;&#21512;&#24809;&#25106;&#30340;&#21512;&#20316;&#22791;&#24536;&#24405;&#12299;&#30340;&#36890;&#30693;.do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half" idx="2"/>
          </p:nvPr>
        </p:nvSpPr>
        <p:spPr>
          <a:xfrm>
            <a:off x="95250" y="1349375"/>
            <a:ext cx="6838950" cy="5404485"/>
          </a:xfrm>
        </p:spPr>
        <p:txBody>
          <a:bodyPr>
            <a:normAutofit fontScale="77500" lnSpcReduction="20000"/>
          </a:bodyPr>
          <a:lstStyle/>
          <a:p>
            <a:pPr fontAlgn="auto"/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中物志远（北京）法律咨询有限公司</a:t>
            </a:r>
            <a:endParaRPr lang="en-US" altLang="zh-CN" b="1" dirty="0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fontAlgn="auto"/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执行董事、总经理</a:t>
            </a:r>
            <a:endParaRPr lang="zh-CN" altLang="en-US" b="1" strike="noStrike" noProof="1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fontAlgn="auto"/>
            <a:r>
              <a:rPr lang="zh-CN" altLang="en-US" b="1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北京翼赞律师事务所副主任 </a:t>
            </a:r>
            <a:endParaRPr lang="zh-CN" altLang="en-US" b="1" strike="noStrike" noProof="1" smtClean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fontAlgn="auto"/>
            <a:r>
              <a:rPr lang="zh-CN" altLang="en-US" dirty="0" smtClean="0">
                <a:sym typeface="+mn-ea"/>
              </a:rPr>
              <a:t>北京大学法学院法律硕士</a:t>
            </a:r>
            <a:endParaRPr lang="zh-CN" altLang="en-US" strike="noStrike" noProof="1" smtClean="0"/>
          </a:p>
          <a:p>
            <a:pPr fontAlgn="auto"/>
            <a:r>
              <a:rPr lang="zh-CN" altLang="en-US" dirty="0" smtClean="0">
                <a:sym typeface="+mn-ea"/>
              </a:rPr>
              <a:t>深圳房地产和物业管理进修学院客座教授</a:t>
            </a:r>
            <a:endParaRPr lang="zh-CN" altLang="en-US" dirty="0" smtClean="0">
              <a:sym typeface="+mn-ea"/>
            </a:endParaRPr>
          </a:p>
          <a:p>
            <a:pPr fontAlgn="auto"/>
            <a:r>
              <a:rPr lang="zh-CN" altLang="en-US" dirty="0" smtClean="0">
                <a:sym typeface="+mn-ea"/>
              </a:rPr>
              <a:t>英国特许房屋经理学会会员</a:t>
            </a:r>
            <a:endParaRPr lang="zh-CN" altLang="en-US" strike="noStrike" noProof="1" smtClean="0">
              <a:sym typeface="+mn-ea"/>
            </a:endParaRPr>
          </a:p>
          <a:p>
            <a:pPr fontAlgn="auto"/>
            <a:r>
              <a:rPr lang="zh-CN" altLang="en-US" dirty="0" smtClean="0">
                <a:sym typeface="+mn-ea"/>
              </a:rPr>
              <a:t>中国物协人力资源发展委员会委员</a:t>
            </a:r>
            <a:endParaRPr lang="zh-CN" altLang="en-US" dirty="0" smtClean="0">
              <a:sym typeface="+mn-ea"/>
            </a:endParaRPr>
          </a:p>
          <a:p>
            <a:pPr fontAlgn="auto"/>
            <a:r>
              <a:rPr lang="zh-CN" altLang="en-US" dirty="0" smtClean="0">
                <a:sym typeface="+mn-ea"/>
              </a:rPr>
              <a:t>中国物协物业管理指南丛书编审委员会委员</a:t>
            </a:r>
            <a:endParaRPr lang="zh-CN" altLang="en-US" dirty="0" smtClean="0">
              <a:sym typeface="+mn-ea"/>
            </a:endParaRPr>
          </a:p>
          <a:p>
            <a:pPr fontAlgn="auto"/>
            <a:r>
              <a:rPr lang="zh-CN" altLang="en-US" dirty="0" smtClean="0">
                <a:sym typeface="+mn-ea"/>
              </a:rPr>
              <a:t>中国物协</a:t>
            </a:r>
            <a:r>
              <a:rPr lang="en-US" altLang="zh-CN" dirty="0" smtClean="0">
                <a:sym typeface="+mn-ea"/>
              </a:rPr>
              <a:t>《</a:t>
            </a:r>
            <a:r>
              <a:rPr lang="zh-CN" altLang="en-US" dirty="0" smtClean="0">
                <a:sym typeface="+mn-ea"/>
              </a:rPr>
              <a:t>物业管理基本制度与政策</a:t>
            </a:r>
            <a:r>
              <a:rPr lang="en-US" altLang="zh-CN" dirty="0" smtClean="0">
                <a:sym typeface="+mn-ea"/>
              </a:rPr>
              <a:t>》</a:t>
            </a:r>
            <a:r>
              <a:rPr lang="zh-CN" altLang="en-US" dirty="0" smtClean="0">
                <a:sym typeface="+mn-ea"/>
              </a:rPr>
              <a:t>编写人员</a:t>
            </a:r>
            <a:endParaRPr lang="zh-CN" altLang="en-US" strike="noStrike" noProof="1" smtClean="0">
              <a:sym typeface="+mn-ea"/>
            </a:endParaRPr>
          </a:p>
          <a:p>
            <a:pPr fontAlgn="auto"/>
            <a:r>
              <a:rPr lang="zh-CN" altLang="en-US" dirty="0" smtClean="0">
                <a:sym typeface="+mn-ea"/>
              </a:rPr>
              <a:t>中国物协</a:t>
            </a:r>
            <a:r>
              <a:rPr lang="en-US" altLang="zh-CN" dirty="0" smtClean="0">
                <a:sym typeface="+mn-ea"/>
              </a:rPr>
              <a:t>《</a:t>
            </a:r>
            <a:r>
              <a:rPr lang="zh-CN" altLang="en-US" dirty="0" smtClean="0">
                <a:sym typeface="+mn-ea"/>
              </a:rPr>
              <a:t>物业管理典型判例解读精选</a:t>
            </a:r>
            <a:r>
              <a:rPr lang="en-US" altLang="zh-CN" dirty="0" smtClean="0">
                <a:sym typeface="+mn-ea"/>
              </a:rPr>
              <a:t>》</a:t>
            </a:r>
            <a:r>
              <a:rPr lang="zh-CN" altLang="en-US" dirty="0" smtClean="0">
                <a:sym typeface="+mn-ea"/>
              </a:rPr>
              <a:t>编写人员</a:t>
            </a:r>
            <a:endParaRPr lang="zh-CN" altLang="en-US" dirty="0" smtClean="0">
              <a:sym typeface="+mn-ea"/>
            </a:endParaRPr>
          </a:p>
          <a:p>
            <a:pPr fontAlgn="auto"/>
            <a:r>
              <a:rPr lang="zh-CN" altLang="en-US" dirty="0" smtClean="0">
                <a:sym typeface="+mn-ea"/>
              </a:rPr>
              <a:t>北京市高级人民法院特约调解员</a:t>
            </a:r>
            <a:endParaRPr lang="zh-CN" altLang="en-US" strike="noStrike" noProof="1" smtClean="0">
              <a:sym typeface="+mn-ea"/>
            </a:endParaRPr>
          </a:p>
          <a:p>
            <a:pPr fontAlgn="auto"/>
            <a:r>
              <a:rPr lang="zh-CN" altLang="en-US" dirty="0" smtClean="0">
                <a:sym typeface="+mn-ea"/>
              </a:rPr>
              <a:t>北京物业管理行业协会法律专业委员会委员</a:t>
            </a:r>
            <a:endParaRPr lang="zh-CN" altLang="en-US" strike="noStrike" noProof="1" smtClean="0">
              <a:sym typeface="+mn-ea"/>
            </a:endParaRPr>
          </a:p>
          <a:p>
            <a:pPr fontAlgn="auto"/>
            <a:r>
              <a:rPr lang="en-US" altLang="zh-CN" dirty="0" smtClean="0">
                <a:sym typeface="+mn-ea"/>
              </a:rPr>
              <a:t>《</a:t>
            </a:r>
            <a:r>
              <a:rPr lang="zh-CN" altLang="en-US" dirty="0" smtClean="0">
                <a:sym typeface="+mn-ea"/>
              </a:rPr>
              <a:t>北京市物业管理办法</a:t>
            </a:r>
            <a:r>
              <a:rPr lang="en-US" altLang="zh-CN" dirty="0" smtClean="0">
                <a:sym typeface="+mn-ea"/>
              </a:rPr>
              <a:t>》</a:t>
            </a:r>
            <a:r>
              <a:rPr lang="zh-CN" altLang="en-US" dirty="0" smtClean="0">
                <a:sym typeface="+mn-ea"/>
              </a:rPr>
              <a:t>起草人之一</a:t>
            </a:r>
            <a:endParaRPr lang="zh-CN" altLang="en-US" strike="noStrike" noProof="1" smtClean="0">
              <a:sym typeface="+mn-ea"/>
            </a:endParaRPr>
          </a:p>
          <a:p>
            <a:pPr fontAlgn="auto"/>
            <a:r>
              <a:rPr lang="en-US" altLang="zh-CN" dirty="0" smtClean="0">
                <a:sym typeface="+mn-ea"/>
              </a:rPr>
              <a:t>《</a:t>
            </a:r>
            <a:r>
              <a:rPr lang="zh-CN" altLang="en-US" dirty="0" smtClean="0">
                <a:sym typeface="+mn-ea"/>
              </a:rPr>
              <a:t>秦皇岛市物业管理条例</a:t>
            </a:r>
            <a:r>
              <a:rPr lang="en-US" altLang="zh-CN" dirty="0" smtClean="0">
                <a:sym typeface="+mn-ea"/>
              </a:rPr>
              <a:t>》</a:t>
            </a:r>
            <a:r>
              <a:rPr lang="zh-CN" altLang="en-US" dirty="0" smtClean="0">
                <a:sym typeface="+mn-ea"/>
              </a:rPr>
              <a:t>起草人</a:t>
            </a:r>
            <a:endParaRPr lang="zh-CN" altLang="en-US" strike="noStrike" noProof="1" smtClean="0"/>
          </a:p>
          <a:p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19" name="标题 18"/>
          <p:cNvSpPr>
            <a:spLocks noGrp="1"/>
          </p:cNvSpPr>
          <p:nvPr>
            <p:ph type="title"/>
          </p:nvPr>
        </p:nvSpPr>
        <p:spPr>
          <a:xfrm>
            <a:off x="333375" y="206375"/>
            <a:ext cx="6410697" cy="132588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kumimoji="1" lang="zh-CN" altLang="en-US" dirty="0" smtClean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赵中华</a:t>
            </a:r>
            <a:endParaRPr kumimoji="1" lang="zh-CN" altLang="en-US" dirty="0" smtClean="0"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图片占位符 4" descr="修好的1"/>
          <p:cNvPicPr>
            <a:picLocks noGrp="1" noChangeAspect="1"/>
          </p:cNvPicPr>
          <p:nvPr>
            <p:ph type="pic" idx="1"/>
          </p:nvPr>
        </p:nvPicPr>
        <p:blipFill>
          <a:blip r:embed="rId1"/>
          <a:stretch>
            <a:fillRect/>
          </a:stretch>
        </p:blipFill>
        <p:spPr>
          <a:xfrm>
            <a:off x="6934835" y="-635"/>
            <a:ext cx="5276215" cy="6850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8711">
        <p:circle/>
      </p:transition>
    </mc:Choice>
    <mc:Fallback>
      <p:transition spd="slow" advTm="8711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物业管理行业诚信体系建设整体框架（基础设施建设）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782695" y="1645285"/>
            <a:ext cx="5561330" cy="48799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物业管理行业诚信体系建设整体框架（法律制度建设）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951730" y="1645285"/>
            <a:ext cx="3223260" cy="48799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电子名片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48260"/>
            <a:ext cx="12056110" cy="6829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 dirty="0" smtClean="0"/>
          </a:p>
          <a:p>
            <a:r>
              <a:rPr kumimoji="1" lang="zh-CN" altLang="en-US" dirty="0" smtClean="0"/>
              <a:t>赵中华</a:t>
            </a:r>
            <a:endParaRPr kumimoji="1"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5400" dirty="0" smtClean="0">
                <a:sym typeface="+mn-ea"/>
              </a:rPr>
              <a:t>后资质管理时代</a:t>
            </a:r>
            <a:br>
              <a:rPr lang="en-US" altLang="zh-CN" sz="5400" dirty="0" smtClean="0">
                <a:sym typeface="+mn-ea"/>
              </a:rPr>
            </a:br>
            <a:r>
              <a:rPr lang="zh-CN" altLang="en-US" sz="5400" dirty="0" smtClean="0">
                <a:sym typeface="+mn-ea"/>
              </a:rPr>
              <a:t>物业服务企业应当关注的若干法律问题</a:t>
            </a:r>
            <a:endParaRPr lang="zh-CN" altLang="en-US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95474" y="973048"/>
            <a:ext cx="5115141" cy="5157302"/>
            <a:chOff x="0" y="0"/>
            <a:chExt cx="5115141" cy="5157302"/>
          </a:xfrm>
        </p:grpSpPr>
        <p:sp>
          <p:nvSpPr>
            <p:cNvPr id="4" name="梯形 3"/>
            <p:cNvSpPr/>
            <p:nvPr/>
          </p:nvSpPr>
          <p:spPr>
            <a:xfrm>
              <a:off x="1" y="0"/>
              <a:ext cx="5115140" cy="5146375"/>
            </a:xfrm>
            <a:custGeom>
              <a:avLst/>
              <a:gdLst>
                <a:gd name="connsiteX0" fmla="*/ 0 w 5259519"/>
                <a:gd name="connsiteY0" fmla="*/ 5150426 h 5150426"/>
                <a:gd name="connsiteX1" fmla="*/ 0 w 5259519"/>
                <a:gd name="connsiteY1" fmla="*/ 0 h 5150426"/>
                <a:gd name="connsiteX2" fmla="*/ 5259519 w 5259519"/>
                <a:gd name="connsiteY2" fmla="*/ 0 h 5150426"/>
                <a:gd name="connsiteX3" fmla="*/ 5259519 w 5259519"/>
                <a:gd name="connsiteY3" fmla="*/ 5150426 h 5150426"/>
                <a:gd name="connsiteX4" fmla="*/ 0 w 5259519"/>
                <a:gd name="connsiteY4" fmla="*/ 5150426 h 5150426"/>
                <a:gd name="connsiteX0-1" fmla="*/ 0 w 5259519"/>
                <a:gd name="connsiteY0-2" fmla="*/ 5150426 h 5157301"/>
                <a:gd name="connsiteX1-3" fmla="*/ 0 w 5259519"/>
                <a:gd name="connsiteY1-4" fmla="*/ 0 h 5157301"/>
                <a:gd name="connsiteX2-5" fmla="*/ 5259519 w 5259519"/>
                <a:gd name="connsiteY2-6" fmla="*/ 0 h 5157301"/>
                <a:gd name="connsiteX3-7" fmla="*/ 2915080 w 5259519"/>
                <a:gd name="connsiteY3-8" fmla="*/ 5157301 h 5157301"/>
                <a:gd name="connsiteX4-9" fmla="*/ 0 w 5259519"/>
                <a:gd name="connsiteY4-10" fmla="*/ 5150426 h 515730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259519" h="5157301">
                  <a:moveTo>
                    <a:pt x="0" y="5150426"/>
                  </a:moveTo>
                  <a:lnTo>
                    <a:pt x="0" y="0"/>
                  </a:lnTo>
                  <a:lnTo>
                    <a:pt x="5259519" y="0"/>
                  </a:lnTo>
                  <a:lnTo>
                    <a:pt x="2915080" y="5157301"/>
                  </a:lnTo>
                  <a:lnTo>
                    <a:pt x="0" y="51504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梯形 3"/>
            <p:cNvSpPr/>
            <p:nvPr/>
          </p:nvSpPr>
          <p:spPr>
            <a:xfrm>
              <a:off x="0" y="0"/>
              <a:ext cx="5021529" cy="5157302"/>
            </a:xfrm>
            <a:custGeom>
              <a:avLst/>
              <a:gdLst>
                <a:gd name="connsiteX0" fmla="*/ 0 w 5259519"/>
                <a:gd name="connsiteY0" fmla="*/ 5150426 h 5150426"/>
                <a:gd name="connsiteX1" fmla="*/ 0 w 5259519"/>
                <a:gd name="connsiteY1" fmla="*/ 0 h 5150426"/>
                <a:gd name="connsiteX2" fmla="*/ 5259519 w 5259519"/>
                <a:gd name="connsiteY2" fmla="*/ 0 h 5150426"/>
                <a:gd name="connsiteX3" fmla="*/ 5259519 w 5259519"/>
                <a:gd name="connsiteY3" fmla="*/ 5150426 h 5150426"/>
                <a:gd name="connsiteX4" fmla="*/ 0 w 5259519"/>
                <a:gd name="connsiteY4" fmla="*/ 5150426 h 5150426"/>
                <a:gd name="connsiteX0-1" fmla="*/ 0 w 5259519"/>
                <a:gd name="connsiteY0-2" fmla="*/ 5150426 h 5157301"/>
                <a:gd name="connsiteX1-3" fmla="*/ 0 w 5259519"/>
                <a:gd name="connsiteY1-4" fmla="*/ 0 h 5157301"/>
                <a:gd name="connsiteX2-5" fmla="*/ 5259519 w 5259519"/>
                <a:gd name="connsiteY2-6" fmla="*/ 0 h 5157301"/>
                <a:gd name="connsiteX3-7" fmla="*/ 2915080 w 5259519"/>
                <a:gd name="connsiteY3-8" fmla="*/ 5157301 h 5157301"/>
                <a:gd name="connsiteX4-9" fmla="*/ 0 w 5259519"/>
                <a:gd name="connsiteY4-10" fmla="*/ 5150426 h 5157301"/>
                <a:gd name="connsiteX0-11" fmla="*/ 0 w 5259519"/>
                <a:gd name="connsiteY0-12" fmla="*/ 5150426 h 5164176"/>
                <a:gd name="connsiteX1-13" fmla="*/ 0 w 5259519"/>
                <a:gd name="connsiteY1-14" fmla="*/ 0 h 5164176"/>
                <a:gd name="connsiteX2-15" fmla="*/ 5259519 w 5259519"/>
                <a:gd name="connsiteY2-16" fmla="*/ 0 h 5164176"/>
                <a:gd name="connsiteX3-17" fmla="*/ 2822932 w 5259519"/>
                <a:gd name="connsiteY3-18" fmla="*/ 5164176 h 5164176"/>
                <a:gd name="connsiteX4-19" fmla="*/ 0 w 5259519"/>
                <a:gd name="connsiteY4-20" fmla="*/ 5150426 h 516417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5259519" h="5164176">
                  <a:moveTo>
                    <a:pt x="0" y="5150426"/>
                  </a:moveTo>
                  <a:lnTo>
                    <a:pt x="0" y="0"/>
                  </a:lnTo>
                  <a:lnTo>
                    <a:pt x="5259519" y="0"/>
                  </a:lnTo>
                  <a:lnTo>
                    <a:pt x="2822932" y="5164176"/>
                  </a:lnTo>
                  <a:lnTo>
                    <a:pt x="0" y="5150426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0" name="圆角矩形 49"/>
          <p:cNvSpPr>
            <a:spLocks noChangeAspect="1"/>
          </p:cNvSpPr>
          <p:nvPr/>
        </p:nvSpPr>
        <p:spPr>
          <a:xfrm>
            <a:off x="6545699" y="2151426"/>
            <a:ext cx="461381" cy="45993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latin typeface="Impact" panose="020B0806030902050204" pitchFamily="34" charset="0"/>
                <a:ea typeface="Arial Unicode MS" panose="020B0604020202020204" charset="-122"/>
                <a:cs typeface="Arial Unicode MS" panose="020B0604020202020204" charset="-122"/>
              </a:rPr>
              <a:t>1</a:t>
            </a:r>
            <a:endParaRPr lang="zh-CN" altLang="en-US" sz="2800" dirty="0">
              <a:latin typeface="Impact" panose="020B0806030902050204" pitchFamily="34" charset="0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7181215" y="2028190"/>
            <a:ext cx="4535805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zh-CN" altLang="en-US" sz="4000" b="1" kern="100" dirty="0" smtClean="0">
                <a:solidFill>
                  <a:srgbClr val="0033CC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法律体系</a:t>
            </a:r>
            <a:endParaRPr lang="zh-CN" altLang="en-US" sz="4000" b="1" kern="100" dirty="0">
              <a:solidFill>
                <a:srgbClr val="0033CC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defRPr/>
            </a:pPr>
            <a:endParaRPr lang="zh-CN" altLang="zh-CN" sz="4000" b="1" kern="100" dirty="0">
              <a:solidFill>
                <a:srgbClr val="0033CC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2" name="圆角矩形 51"/>
          <p:cNvSpPr>
            <a:spLocks noChangeAspect="1"/>
          </p:cNvSpPr>
          <p:nvPr/>
        </p:nvSpPr>
        <p:spPr>
          <a:xfrm>
            <a:off x="5932805" y="4584700"/>
            <a:ext cx="461645" cy="459740"/>
          </a:xfrm>
          <a:prstGeom prst="roundRect">
            <a:avLst>
              <a:gd name="adj" fmla="val 23373"/>
            </a:avLst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latin typeface="Impact" panose="020B0806030902050204" pitchFamily="34" charset="0"/>
                <a:ea typeface="Arial Unicode MS" panose="020B0604020202020204" charset="-122"/>
                <a:cs typeface="Arial Unicode MS" panose="020B0604020202020204" charset="-122"/>
              </a:rPr>
              <a:t>3</a:t>
            </a:r>
            <a:endParaRPr lang="en-US" sz="2800" dirty="0">
              <a:latin typeface="Impact" panose="020B0806030902050204" pitchFamily="34" charset="0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617335" y="4393565"/>
            <a:ext cx="4794885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zh-CN" altLang="en-US" sz="4000" b="1" kern="100" dirty="0" smtClean="0">
                <a:solidFill>
                  <a:srgbClr val="0033CC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信用管理</a:t>
            </a:r>
            <a:endParaRPr lang="zh-CN" altLang="zh-CN" sz="4000" b="1" kern="100" dirty="0">
              <a:solidFill>
                <a:srgbClr val="0033CC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defRPr/>
            </a:pPr>
            <a:endParaRPr lang="zh-CN" altLang="zh-CN" sz="4000" b="1" kern="100" dirty="0">
              <a:solidFill>
                <a:srgbClr val="0033CC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" name="圆角矩形 2"/>
          <p:cNvSpPr>
            <a:spLocks noChangeAspect="1"/>
          </p:cNvSpPr>
          <p:nvPr/>
        </p:nvSpPr>
        <p:spPr>
          <a:xfrm>
            <a:off x="6327259" y="3321731"/>
            <a:ext cx="461381" cy="459936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latin typeface="Impact" panose="020B0806030902050204" pitchFamily="34" charset="0"/>
                <a:ea typeface="Arial Unicode MS" panose="020B0604020202020204" charset="-122"/>
                <a:cs typeface="Arial Unicode MS" panose="020B0604020202020204" charset="-122"/>
              </a:rPr>
              <a:t>2</a:t>
            </a:r>
            <a:endParaRPr lang="en-US" altLang="zh-CN" sz="2800" dirty="0">
              <a:latin typeface="Impact" panose="020B0806030902050204" pitchFamily="34" charset="0"/>
              <a:ea typeface="Arial Unicode MS" panose="020B0604020202020204" charset="-122"/>
              <a:cs typeface="Arial Unicode MS" panose="020B060402020202020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007225" y="3198495"/>
            <a:ext cx="453580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zh-CN" altLang="en-US" sz="4000" b="1" kern="100" dirty="0" smtClean="0">
                <a:solidFill>
                  <a:srgbClr val="0033CC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行为管理</a:t>
            </a:r>
            <a:endParaRPr lang="zh-CN" altLang="zh-CN" sz="4000" b="1" kern="100" dirty="0">
              <a:solidFill>
                <a:srgbClr val="0033CC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2 0.04136 L -1.66667E-6 2.09877E-6 " pathEditMode="relative" rAng="0" ptsTypes="AA">
                                      <p:cBhvr>
                                        <p:cTn id="13" dur="7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03732 0.04105 L -2.22222E-6 2.22222E-6 " pathEditMode="relative" rAng="0" ptsTypes="AA">
                                      <p:cBhvr>
                                        <p:cTn id="21" dur="7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32 0.04136 L -1.66667E-6 2.09877E-6 " pathEditMode="relative" rAng="0" ptsTypes="AA">
                                      <p:cBhvr>
                                        <p:cTn id="30" dur="7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8" y="-206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ldLvl="0" animBg="1"/>
      <p:bldP spid="50" grpId="1" bldLvl="0" animBg="1"/>
      <p:bldP spid="51" grpId="0"/>
      <p:bldP spid="52" grpId="0" bldLvl="0" animBg="1"/>
      <p:bldP spid="52" grpId="1" bldLvl="0" animBg="1"/>
      <p:bldP spid="53" grpId="0"/>
      <p:bldP spid="3" grpId="0" bldLvl="0" animBg="1"/>
      <p:bldP spid="3" grpId="1" bldLvl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zh-CN" altLang="en-US" dirty="0" smtClean="0"/>
              <a:t>法</a:t>
            </a:r>
            <a:endParaRPr kumimoji="1" lang="zh-CN" altLang="en-US" dirty="0"/>
          </a:p>
        </p:txBody>
      </p:sp>
      <p:pic>
        <p:nvPicPr>
          <p:cNvPr id="5" name="内容占位符 5" descr="中华人民共和国宪法"/>
          <p:cNvPicPr>
            <a:picLocks noGrp="1"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135560" y="1854199"/>
            <a:ext cx="3312368" cy="4643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内容占位符 5" descr="立法法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6285" r="16289"/>
          <a:stretch>
            <a:fillRect/>
          </a:stretch>
        </p:blipFill>
        <p:spPr>
          <a:xfrm>
            <a:off x="7608168" y="1854200"/>
            <a:ext cx="3130936" cy="4643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图片 1" descr="法律体系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7225" y="939800"/>
            <a:ext cx="5783263" cy="4625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277735" y="1071546"/>
            <a:ext cx="675005" cy="485778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3200" b="1" dirty="0" smtClean="0">
                <a:solidFill>
                  <a:srgbClr val="0033CC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《</a:t>
            </a:r>
            <a:r>
              <a:rPr lang="zh-CN" altLang="en-US" sz="3200" b="1" dirty="0" smtClean="0">
                <a:solidFill>
                  <a:srgbClr val="0033CC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立法法</a:t>
            </a:r>
            <a:r>
              <a:rPr lang="en-US" altLang="zh-CN" sz="3200" b="1" dirty="0" smtClean="0">
                <a:solidFill>
                  <a:srgbClr val="0033CC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》——</a:t>
            </a:r>
            <a:r>
              <a:rPr lang="zh-CN" altLang="en-US" sz="3200" b="1" dirty="0" smtClean="0">
                <a:solidFill>
                  <a:srgbClr val="0033CC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法律位阶</a:t>
            </a:r>
            <a:endParaRPr lang="zh-CN" altLang="en-US" sz="3200" b="1" dirty="0" smtClean="0">
              <a:solidFill>
                <a:srgbClr val="0033CC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endParaRPr lang="zh-CN" altLang="en-US"/>
          </a:p>
        </p:txBody>
      </p:sp>
      <p:pic>
        <p:nvPicPr>
          <p:cNvPr id="5" name="内容占位符 4" descr="1.资质管理办法废止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136775" y="1825625"/>
            <a:ext cx="3524250" cy="4699635"/>
          </a:xfrm>
          <a:prstGeom prst="rect">
            <a:avLst/>
          </a:prstGeom>
        </p:spPr>
      </p:pic>
      <p:pic>
        <p:nvPicPr>
          <p:cNvPr id="6" name="内容占位符 5" descr="2.资质管理办法废止2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29500" y="1825625"/>
            <a:ext cx="3524250" cy="46996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z="3600" dirty="0" smtClean="0"/>
              <a:t>法律体系</a:t>
            </a:r>
            <a:endParaRPr kumimoji="1" lang="zh-CN" altLang="en-US" sz="3600" dirty="0">
              <a:latin typeface="+mn-ea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一、法律层面</a:t>
            </a:r>
            <a:endParaRPr lang="zh-CN" altLang="en-US" dirty="0"/>
          </a:p>
          <a:p>
            <a:r>
              <a:rPr lang="zh-CN" altLang="en-US" sz="2800" dirty="0"/>
              <a:t>《民法总则》、《物权法》、《合同法》和《</a:t>
            </a:r>
            <a:r>
              <a:rPr lang="zh-CN" altLang="en-US" sz="2800" dirty="0">
                <a:sym typeface="+mn-ea"/>
                <a:hlinkClick r:id="rId1" tooltip="" action="ppaction://hlinkfile"/>
              </a:rPr>
              <a:t>侵权责任法</a:t>
            </a:r>
            <a:r>
              <a:rPr lang="zh-CN" altLang="en-US" sz="2800" dirty="0"/>
              <a:t>》</a:t>
            </a:r>
            <a:endParaRPr lang="zh-CN" altLang="en-US" sz="2800" dirty="0"/>
          </a:p>
          <a:p>
            <a:r>
              <a:rPr lang="zh-CN" altLang="en-US" dirty="0"/>
              <a:t>二、行政法规层面</a:t>
            </a:r>
            <a:endParaRPr lang="zh-CN" altLang="en-US" dirty="0"/>
          </a:p>
          <a:p>
            <a:r>
              <a:rPr lang="zh-CN" altLang="en-US" sz="2800" dirty="0"/>
              <a:t>《</a:t>
            </a:r>
            <a:r>
              <a:rPr lang="zh-CN" altLang="en-US" sz="2800" dirty="0">
                <a:hlinkClick r:id="rId2" action="ppaction://hlinkfile"/>
              </a:rPr>
              <a:t>物业管理条例</a:t>
            </a:r>
            <a:r>
              <a:rPr lang="zh-CN" altLang="en-US" sz="2800" dirty="0"/>
              <a:t>》</a:t>
            </a:r>
            <a:endParaRPr lang="zh-CN" altLang="en-US" sz="2800" dirty="0"/>
          </a:p>
          <a:p>
            <a:r>
              <a:rPr lang="zh-CN" altLang="en-US" dirty="0"/>
              <a:t>三、部门规章、规范性文件层面</a:t>
            </a:r>
            <a:endParaRPr lang="zh-CN" altLang="en-US" dirty="0"/>
          </a:p>
          <a:p>
            <a:r>
              <a:rPr lang="en-US" altLang="zh-CN" sz="2800" dirty="0"/>
              <a:t>1.</a:t>
            </a:r>
            <a:r>
              <a:rPr lang="zh-CN" altLang="en-US" sz="2800" dirty="0"/>
              <a:t>《物业服务企业资质管理办法》</a:t>
            </a:r>
            <a:endParaRPr lang="zh-CN" altLang="en-US" sz="2800" dirty="0"/>
          </a:p>
          <a:p>
            <a:r>
              <a:rPr lang="en-US" altLang="zh-CN" sz="2800" dirty="0"/>
              <a:t>2.</a:t>
            </a:r>
            <a:r>
              <a:rPr lang="zh-CN" altLang="en-US" sz="2800" dirty="0"/>
              <a:t>住房城乡建设部办公厅</a:t>
            </a:r>
            <a:r>
              <a:rPr lang="zh-CN" altLang="en-US" sz="2800" dirty="0">
                <a:hlinkClick r:id="rId3" action="ppaction://hlinkfile"/>
              </a:rPr>
              <a:t>《关于做好取消物业服务企业资质核定相关工作的通知》解读</a:t>
            </a:r>
            <a:endParaRPr lang="zh-CN" altLang="en-US" sz="2800" dirty="0"/>
          </a:p>
          <a:p>
            <a:endParaRPr lang="zh-CN" altLang="en-US" dirty="0">
              <a:latin typeface="+mn-ea"/>
            </a:endParaRPr>
          </a:p>
          <a:p>
            <a:endParaRPr lang="zh-CN" altLang="en-US" dirty="0">
              <a:latin typeface="+mn-ea"/>
            </a:endParaRPr>
          </a:p>
          <a:p>
            <a:endParaRPr lang="zh-CN" altLang="en-US" dirty="0">
              <a:latin typeface="+mn-ea"/>
              <a:hlinkClick r:id="rId4" action="ppaction://hlinkfi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行为管理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20000"/>
          </a:bodyPr>
          <a:lstStyle/>
          <a:p>
            <a:pPr algn="ctr">
              <a:lnSpc>
                <a:spcPct val="140000"/>
              </a:lnSpc>
            </a:pPr>
            <a:r>
              <a:rPr lang="zh-CN" altLang="en-US" sz="4000" dirty="0" smtClean="0">
                <a:hlinkClick r:id="rId1" action="ppaction://hlinkfile"/>
              </a:rPr>
              <a:t>物业管理监管体系重构</a:t>
            </a:r>
            <a:endParaRPr lang="zh-CN" altLang="en-US" sz="4000" dirty="0" smtClean="0">
              <a:hlinkClick r:id="rId1" action="ppaction://hlinkfile"/>
            </a:endParaRPr>
          </a:p>
          <a:p>
            <a:pPr>
              <a:lnSpc>
                <a:spcPct val="140000"/>
              </a:lnSpc>
            </a:pPr>
            <a:r>
              <a:rPr lang="en-US" altLang="zh-CN" sz="2800" dirty="0" smtClean="0">
                <a:hlinkClick r:id="rId2" action="ppaction://hlinkfile"/>
              </a:rPr>
              <a:t>1.</a:t>
            </a:r>
            <a:r>
              <a:rPr lang="zh-CN" altLang="en-US" sz="2800" dirty="0" smtClean="0">
                <a:hlinkClick r:id="rId2" action="ppaction://hlinkfile"/>
              </a:rPr>
              <a:t>国务院办公厅</a:t>
            </a:r>
            <a:r>
              <a:rPr lang="en-US" altLang="zh-CN" sz="2800" dirty="0" smtClean="0">
                <a:hlinkClick r:id="rId2" action="ppaction://hlinkfile"/>
              </a:rPr>
              <a:t>《</a:t>
            </a:r>
            <a:r>
              <a:rPr lang="zh-CN" altLang="en-US" sz="2800" dirty="0" smtClean="0">
                <a:hlinkClick r:id="rId2" action="ppaction://hlinkfile"/>
              </a:rPr>
              <a:t>关于推广随机抽查规范事中事后监管的通知</a:t>
            </a:r>
            <a:r>
              <a:rPr lang="en-US" altLang="zh-CN" sz="2800" dirty="0" smtClean="0">
                <a:hlinkClick r:id="rId2" action="ppaction://hlinkfile"/>
              </a:rPr>
              <a:t>》</a:t>
            </a:r>
            <a:r>
              <a:rPr lang="zh-CN" altLang="en-US" sz="2800" dirty="0" smtClean="0"/>
              <a:t>；</a:t>
            </a:r>
            <a:endParaRPr lang="zh-CN" altLang="en-US" sz="2800" dirty="0" smtClean="0"/>
          </a:p>
          <a:p>
            <a:r>
              <a:rPr lang="en-US" altLang="zh-CN" sz="2800" dirty="0" smtClean="0"/>
              <a:t>2.</a:t>
            </a:r>
            <a:r>
              <a:rPr lang="zh-CN" altLang="en-US" sz="2800" dirty="0" smtClean="0">
                <a:hlinkClick r:id="rId3" action="ppaction://hlinkfile"/>
              </a:rPr>
              <a:t>物业管理安全生产相关作业证书</a:t>
            </a:r>
            <a:r>
              <a:rPr lang="zh-CN" altLang="en-US" sz="2800" dirty="0" smtClean="0"/>
              <a:t>；</a:t>
            </a:r>
            <a:endParaRPr lang="zh-CN" altLang="en-US" sz="2800" dirty="0" smtClean="0"/>
          </a:p>
          <a:p>
            <a:r>
              <a:rPr lang="en-US" altLang="zh-CN" sz="2800" dirty="0" smtClean="0"/>
              <a:t>3.</a:t>
            </a:r>
            <a:r>
              <a:rPr lang="zh-CN" altLang="en-US" sz="2800" dirty="0" smtClean="0"/>
              <a:t>安全生产检查的主要内容：（</a:t>
            </a:r>
            <a:r>
              <a:rPr lang="en-US" altLang="zh-CN" sz="2800" dirty="0" smtClean="0">
                <a:hlinkClick r:id="rId4" action="ppaction://hlinkfile"/>
              </a:rPr>
              <a:t>1</a:t>
            </a:r>
            <a:r>
              <a:rPr lang="zh-CN" altLang="en-US" sz="2800" dirty="0" smtClean="0"/>
              <a:t>）、（</a:t>
            </a:r>
            <a:r>
              <a:rPr lang="en-US" altLang="zh-CN" sz="2800" dirty="0" smtClean="0">
                <a:hlinkClick r:id="rId5" action="ppaction://hlinkfile"/>
              </a:rPr>
              <a:t>2</a:t>
            </a:r>
            <a:r>
              <a:rPr lang="zh-CN" altLang="en-US" sz="2800" dirty="0" smtClean="0"/>
              <a:t>）；</a:t>
            </a:r>
            <a:endParaRPr lang="zh-CN" altLang="en-US" sz="2800" dirty="0" smtClean="0"/>
          </a:p>
          <a:p>
            <a:r>
              <a:rPr lang="en-US" altLang="zh-CN" sz="2800" dirty="0" smtClean="0"/>
              <a:t>4.</a:t>
            </a:r>
            <a:r>
              <a:rPr lang="zh-CN" altLang="en-US" sz="2800" dirty="0" smtClean="0"/>
              <a:t>《</a:t>
            </a:r>
            <a:r>
              <a:rPr lang="zh-CN" altLang="en-US" sz="2800" dirty="0" smtClean="0">
                <a:hlinkClick r:id="rId6" action="ppaction://hlinkfile"/>
              </a:rPr>
              <a:t>住宅消防安全管理</a:t>
            </a:r>
            <a:r>
              <a:rPr lang="zh-CN" altLang="en-US" sz="2800" dirty="0" smtClean="0"/>
              <a:t>》；</a:t>
            </a:r>
            <a:endParaRPr lang="zh-CN" altLang="en-US" sz="2800" dirty="0" smtClean="0"/>
          </a:p>
          <a:p>
            <a:pPr>
              <a:lnSpc>
                <a:spcPct val="140000"/>
              </a:lnSpc>
            </a:pPr>
            <a:r>
              <a:rPr lang="en-US" altLang="zh-CN" sz="2800" dirty="0" smtClean="0"/>
              <a:t>5.</a:t>
            </a:r>
            <a:r>
              <a:rPr lang="zh-CN" altLang="en-US" sz="2800" dirty="0">
                <a:sym typeface="+mn-ea"/>
                <a:hlinkClick r:id="rId7" action="ppaction://hlinkfile"/>
              </a:rPr>
              <a:t>《</a:t>
            </a:r>
            <a:r>
              <a:rPr lang="zh-CN" altLang="en-US" sz="2800" dirty="0" smtClean="0">
                <a:sym typeface="+mn-ea"/>
                <a:hlinkClick r:id="rId7" action="ppaction://hlinkfile"/>
              </a:rPr>
              <a:t>保安服务管理条例</a:t>
            </a:r>
            <a:r>
              <a:rPr lang="zh-CN" altLang="en-US" sz="2800" dirty="0">
                <a:sym typeface="+mn-ea"/>
                <a:hlinkClick r:id="rId7" action="ppaction://hlinkfile"/>
              </a:rPr>
              <a:t>》</a:t>
            </a:r>
            <a:endParaRPr lang="zh-CN" altLang="en-US" sz="2800" dirty="0">
              <a:sym typeface="+mn-ea"/>
              <a:hlinkClick r:id="rId7" action="ppaction://hlinkfile"/>
            </a:endParaRPr>
          </a:p>
          <a:p>
            <a:pPr>
              <a:lnSpc>
                <a:spcPct val="140000"/>
              </a:lnSpc>
            </a:pPr>
            <a:r>
              <a:rPr lang="en-US" altLang="zh-CN" sz="2800" dirty="0">
                <a:sym typeface="+mn-ea"/>
                <a:hlinkClick r:id="rId7" action="ppaction://hlinkfile"/>
              </a:rPr>
              <a:t>6</a:t>
            </a:r>
            <a:r>
              <a:rPr lang="en-US" altLang="zh-CN" sz="2800" dirty="0">
                <a:sym typeface="+mn-ea"/>
              </a:rPr>
              <a:t>.</a:t>
            </a:r>
            <a:r>
              <a:rPr lang="en-US" altLang="zh-CN" sz="2800" dirty="0">
                <a:sym typeface="+mn-ea"/>
                <a:hlinkClick r:id="rId8" action="ppaction://hlinkfile"/>
              </a:rPr>
              <a:t>厦门市物业管理若干规定（2011年）</a:t>
            </a:r>
            <a:br>
              <a:rPr lang="zh-CN" altLang="en-US" sz="2800" dirty="0" smtClean="0"/>
            </a:br>
            <a:r>
              <a:rPr lang="en-US" altLang="zh-CN" sz="2800" dirty="0">
                <a:latin typeface="+mn-ea"/>
                <a:hlinkClick r:id="rId9" action="ppaction://hlinkfile"/>
              </a:rPr>
              <a:t>7.厦门市物业管理若干规定实施细则（2015年）</a:t>
            </a:r>
            <a:endParaRPr lang="en-US" altLang="zh-CN" sz="2800" dirty="0">
              <a:latin typeface="+mn-ea"/>
              <a:hlinkClick r:id="rId9" action="ppaction://hlinkfi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信用管理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800" noProof="1" smtClean="0">
                <a:sym typeface="+mn-ea"/>
              </a:rPr>
              <a:t>一、政府层面</a:t>
            </a:r>
            <a:endParaRPr lang="en-US" altLang="zh-CN" sz="2800" noProof="1" smtClean="0">
              <a:sym typeface="+mn-ea"/>
            </a:endParaRPr>
          </a:p>
          <a:p>
            <a:r>
              <a:rPr lang="en-US" altLang="zh-CN" sz="2800" noProof="1" smtClean="0">
                <a:sym typeface="+mn-ea"/>
              </a:rPr>
              <a:t>1.</a:t>
            </a:r>
            <a:r>
              <a:rPr lang="zh-CN" altLang="en-US" sz="2800" dirty="0" smtClean="0">
                <a:solidFill>
                  <a:schemeClr val="tx1"/>
                </a:solidFill>
              </a:rPr>
              <a:t>国家发改委等</a:t>
            </a:r>
            <a:r>
              <a:rPr lang="en-US" altLang="zh-CN" sz="2800" dirty="0" smtClean="0">
                <a:solidFill>
                  <a:schemeClr val="tx1"/>
                </a:solidFill>
              </a:rPr>
              <a:t>《</a:t>
            </a:r>
            <a:r>
              <a:rPr lang="zh-CN" altLang="en-US" sz="2800" u="sng" dirty="0" smtClean="0">
                <a:solidFill>
                  <a:schemeClr val="tx1"/>
                </a:solidFill>
                <a:sym typeface="+mn-ea"/>
                <a:hlinkClick r:id="rId1" tooltip="" action="ppaction://hlinkfile"/>
              </a:rPr>
              <a:t>关于印发《关于对房地产领域相关失信责任主体实施联合惩戒的合作备忘录》的通知</a:t>
            </a:r>
            <a:r>
              <a:rPr lang="en-US" altLang="zh-CN" sz="2800" dirty="0" smtClean="0">
                <a:solidFill>
                  <a:schemeClr val="tx1"/>
                </a:solidFill>
              </a:rPr>
              <a:t>》</a:t>
            </a:r>
            <a:endParaRPr lang="en-US" altLang="zh-CN" sz="2800" dirty="0" smtClean="0">
              <a:solidFill>
                <a:schemeClr val="tx1"/>
              </a:solidFill>
            </a:endParaRPr>
          </a:p>
          <a:p>
            <a:r>
              <a:rPr lang="zh-CN" altLang="en-US" sz="2800" dirty="0" smtClean="0">
                <a:sym typeface="+mn-ea"/>
                <a:hlinkClick r:id="rId2" tooltip="" action="ppaction://hlinkfile"/>
              </a:rPr>
              <a:t>正文</a:t>
            </a:r>
            <a:endParaRPr lang="en-US" altLang="zh-CN" sz="2800" dirty="0" smtClean="0">
              <a:sym typeface="+mn-ea"/>
            </a:endParaRPr>
          </a:p>
          <a:p>
            <a:r>
              <a:rPr lang="en-US" altLang="zh-CN" sz="2800" noProof="1" smtClean="0">
                <a:sym typeface="+mn-ea"/>
              </a:rPr>
              <a:t>2.</a:t>
            </a:r>
            <a:r>
              <a:rPr lang="en-US" altLang="zh-CN" sz="2800" smtClean="0">
                <a:sym typeface="+mn-ea"/>
                <a:hlinkClick r:id="rId3" action="ppaction://hlinkfile"/>
              </a:rPr>
              <a:t>《</a:t>
            </a:r>
            <a:r>
              <a:rPr lang="zh-CN" altLang="en-US" sz="2800" smtClean="0">
                <a:sym typeface="+mn-ea"/>
                <a:hlinkClick r:id="rId3" action="ppaction://hlinkfile"/>
              </a:rPr>
              <a:t>福建省物业服务企业信用综合评价办法（试行）</a:t>
            </a:r>
            <a:r>
              <a:rPr lang="en-US" altLang="zh-CN" sz="2800" smtClean="0">
                <a:sym typeface="+mn-ea"/>
                <a:hlinkClick r:id="rId3" action="ppaction://hlinkfile"/>
              </a:rPr>
              <a:t>》</a:t>
            </a:r>
            <a:endParaRPr lang="en-US" altLang="zh-CN" sz="2800" smtClean="0">
              <a:sym typeface="+mn-ea"/>
              <a:hlinkClick r:id="rId3" action="ppaction://hlinkfile"/>
            </a:endParaRPr>
          </a:p>
          <a:p>
            <a:endParaRPr lang="zh-CN" altLang="en-US" sz="2800" noProof="1" smtClean="0">
              <a:sym typeface="+mn-ea"/>
            </a:endParaRPr>
          </a:p>
          <a:p>
            <a:r>
              <a:rPr lang="zh-CN" altLang="en-US" sz="2800" noProof="1" smtClean="0"/>
              <a:t>二、行业协会层面</a:t>
            </a:r>
            <a:endParaRPr lang="zh-CN" altLang="en-US" sz="2800" noProof="1" smtClean="0"/>
          </a:p>
          <a:p>
            <a:r>
              <a:rPr lang="en-US" altLang="zh-CN" sz="2800" noProof="1" smtClean="0"/>
              <a:t>1.</a:t>
            </a:r>
            <a:r>
              <a:rPr lang="zh-CN" altLang="en-US" sz="2800" noProof="1" smtClean="0">
                <a:hlinkClick r:id="rId4" action="ppaction://hlinkfile"/>
              </a:rPr>
              <a:t>《</a:t>
            </a:r>
            <a:r>
              <a:rPr lang="en-US" altLang="zh-CN" sz="2800" noProof="1" smtClean="0">
                <a:hlinkClick r:id="rId4" action="ppaction://hlinkfile"/>
              </a:rPr>
              <a:t>关于推进行业协会商会诚信自律建设工作的意见</a:t>
            </a:r>
            <a:r>
              <a:rPr lang="zh-CN" altLang="en-US" sz="2800" noProof="1" smtClean="0">
                <a:hlinkClick r:id="rId4" action="ppaction://hlinkfile"/>
              </a:rPr>
              <a:t>》</a:t>
            </a:r>
            <a:endParaRPr lang="zh-CN" altLang="en-US" sz="2800" noProof="1" smtClean="0">
              <a:hlinkClick r:id="rId4" action="ppaction://hlinkfile"/>
            </a:endParaRPr>
          </a:p>
          <a:p>
            <a:r>
              <a:rPr lang="en-US" altLang="zh-CN" sz="2800" noProof="1" smtClean="0"/>
              <a:t>2.</a:t>
            </a:r>
            <a:r>
              <a:rPr lang="zh-CN" altLang="en-US" sz="2800" smtClean="0">
                <a:sym typeface="+mn-ea"/>
              </a:rPr>
              <a:t>商务部</a:t>
            </a:r>
            <a:r>
              <a:rPr lang="zh-CN" altLang="en-US" sz="2800" noProof="1" smtClean="0">
                <a:hlinkClick r:id="rId5" action="ppaction://hlinkfile"/>
              </a:rPr>
              <a:t>《关于进一步做好行业信用评价工作的意见》</a:t>
            </a:r>
            <a:endParaRPr lang="zh-CN" altLang="en-US" sz="2800" noProof="1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694</Words>
  <Application>WPS 演示</Application>
  <PresentationFormat>自定义</PresentationFormat>
  <Paragraphs>75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Calibri</vt:lpstr>
      <vt:lpstr>微软雅黑</vt:lpstr>
      <vt:lpstr>华文楷体</vt:lpstr>
      <vt:lpstr>黑体</vt:lpstr>
      <vt:lpstr>Impact</vt:lpstr>
      <vt:lpstr>Arial Unicode MS</vt:lpstr>
      <vt:lpstr>Times New Roman</vt:lpstr>
      <vt:lpstr>方正正黑简体</vt:lpstr>
      <vt:lpstr>华文隶书</vt:lpstr>
      <vt:lpstr>Office 主题</vt:lpstr>
      <vt:lpstr>赵中华</vt:lpstr>
      <vt:lpstr>后资质管理时代 物业服务企业应当关注的若干法律问题</vt:lpstr>
      <vt:lpstr>PowerPoint 演示文稿</vt:lpstr>
      <vt:lpstr>法</vt:lpstr>
      <vt:lpstr>PowerPoint 演示文稿</vt:lpstr>
      <vt:lpstr>PowerPoint 演示文稿</vt:lpstr>
      <vt:lpstr>法律体系</vt:lpstr>
      <vt:lpstr>行为管理</vt:lpstr>
      <vt:lpstr>信用管理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自由醒客</cp:lastModifiedBy>
  <cp:revision>2249</cp:revision>
  <dcterms:created xsi:type="dcterms:W3CDTF">2012-10-07T00:28:00Z</dcterms:created>
  <dcterms:modified xsi:type="dcterms:W3CDTF">2018-03-27T07:38:55Z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</Properties>
</file>